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73" autoAdjust="0"/>
  </p:normalViewPr>
  <p:slideViewPr>
    <p:cSldViewPr snapToGrid="0">
      <p:cViewPr varScale="1">
        <p:scale>
          <a:sx n="98" d="100"/>
          <a:sy n="98" d="100"/>
        </p:scale>
        <p:origin x="1018" y="7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13-11-2024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kumargkkishore@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49770" y="2096416"/>
            <a:ext cx="6520068" cy="2677656"/>
          </a:xfrm>
          <a:prstGeom prst="rect">
            <a:avLst/>
          </a:prstGeom>
          <a:noFill/>
        </p:spPr>
        <p:txBody>
          <a:bodyPr wrap="square">
            <a:spAutoFit/>
          </a:bodyPr>
          <a:lstStyle/>
          <a:p>
            <a:pPr algn="ctr"/>
            <a:r>
              <a:rPr lang="en-US" sz="2800" dirty="0"/>
              <a:t>PERSONALIZED TREATMENT</a:t>
            </a:r>
          </a:p>
          <a:p>
            <a:pPr algn="ctr"/>
            <a:r>
              <a:rPr lang="en-US" sz="2800" dirty="0"/>
              <a:t>RECOMMENDATIONS</a:t>
            </a:r>
          </a:p>
          <a:p>
            <a:pPr algn="ctr"/>
            <a:endParaRPr lang="en-US" sz="1400" dirty="0"/>
          </a:p>
          <a:p>
            <a:r>
              <a:rPr lang="en-US" sz="1400" dirty="0"/>
              <a:t>NAME:     KISHORE KUMAR G K  </a:t>
            </a:r>
            <a:r>
              <a:rPr lang="en-US" dirty="0"/>
              <a:t>                </a:t>
            </a:r>
            <a:r>
              <a:rPr lang="en-US" sz="1400" dirty="0"/>
              <a:t>Guide: P.RAJA </a:t>
            </a:r>
          </a:p>
          <a:p>
            <a:r>
              <a:rPr lang="en-US" dirty="0"/>
              <a:t>EMAILID: </a:t>
            </a:r>
            <a:r>
              <a:rPr lang="en-US" sz="1400" dirty="0">
                <a:hlinkClick r:id="rId8"/>
              </a:rPr>
              <a:t>kumargkkishore@gmail.com</a:t>
            </a:r>
            <a:r>
              <a:rPr lang="en-US" sz="1400" dirty="0"/>
              <a:t>	         </a:t>
            </a:r>
            <a:r>
              <a:rPr lang="en-US" dirty="0"/>
              <a:t>Master Trainer,</a:t>
            </a:r>
            <a:endParaRPr lang="en-US" sz="1400" dirty="0"/>
          </a:p>
          <a:p>
            <a:r>
              <a:rPr lang="en-US" dirty="0"/>
              <a:t>				         </a:t>
            </a:r>
            <a:r>
              <a:rPr lang="en-US" dirty="0" err="1"/>
              <a:t>Edunet</a:t>
            </a:r>
            <a:r>
              <a:rPr lang="en-US" dirty="0"/>
              <a:t> Foundation</a:t>
            </a:r>
            <a:endParaRPr lang="en-US" sz="1400" dirty="0"/>
          </a:p>
          <a:p>
            <a:r>
              <a:rPr lang="en-US" dirty="0"/>
              <a:t>			</a:t>
            </a:r>
            <a:endParaRPr lang="en-US" sz="1400"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AA83EDC-F301-DFFB-53A7-E3D7EA8CD158}"/>
              </a:ext>
            </a:extLst>
          </p:cNvPr>
          <p:cNvSpPr txBox="1"/>
          <p:nvPr/>
        </p:nvSpPr>
        <p:spPr>
          <a:xfrm>
            <a:off x="536448" y="822653"/>
            <a:ext cx="7713971" cy="4278094"/>
          </a:xfrm>
          <a:prstGeom prst="rect">
            <a:avLst/>
          </a:prstGeom>
          <a:noFill/>
        </p:spPr>
        <p:txBody>
          <a:bodyPr wrap="none" rtlCol="0">
            <a:spAutoFit/>
          </a:bodyPr>
          <a:lstStyle/>
          <a:p>
            <a:r>
              <a:rPr lang="en-US" sz="1600" b="1" dirty="0"/>
              <a:t>Enhance the Dataset</a:t>
            </a:r>
          </a:p>
          <a:p>
            <a:pPr marL="285750" indent="-285750">
              <a:buFont typeface="Arial" panose="020B0604020202020204" pitchFamily="34" charset="0"/>
              <a:buChar char="•"/>
            </a:pPr>
            <a:r>
              <a:rPr lang="en-US" sz="1600" dirty="0"/>
              <a:t> Diverse Data Collection: Expand the dataset to include a broader range of</a:t>
            </a:r>
          </a:p>
          <a:p>
            <a:r>
              <a:rPr lang="en-US" sz="1600" dirty="0"/>
              <a:t>symptoms, diseases, and demographic information. Collaborate with healthcare</a:t>
            </a:r>
          </a:p>
          <a:p>
            <a:r>
              <a:rPr lang="en-US" sz="1600" dirty="0"/>
              <a:t>institutions to gather real-world patient data, ensuring that rare diseases and varied</a:t>
            </a:r>
          </a:p>
          <a:p>
            <a:r>
              <a:rPr lang="en-US" sz="1600" dirty="0"/>
              <a:t>presentations are included.</a:t>
            </a:r>
          </a:p>
          <a:p>
            <a:endParaRPr lang="en-US" sz="1600" dirty="0"/>
          </a:p>
          <a:p>
            <a:r>
              <a:rPr lang="en-US" sz="1600" b="1" dirty="0"/>
              <a:t>Improve Model Complexity</a:t>
            </a:r>
          </a:p>
          <a:p>
            <a:pPr marL="285750" indent="-285750">
              <a:buFont typeface="Arial" panose="020B0604020202020204" pitchFamily="34" charset="0"/>
              <a:buChar char="•"/>
            </a:pPr>
            <a:r>
              <a:rPr lang="en-US" sz="1600" dirty="0"/>
              <a:t> Advanced Machine Learning Techniques: Explore more complex machine</a:t>
            </a:r>
          </a:p>
          <a:p>
            <a:r>
              <a:rPr lang="en-US" sz="1600" dirty="0"/>
              <a:t>learning models, such as Random Forest, Gradient Boosting, or Neural Networks,</a:t>
            </a:r>
          </a:p>
          <a:p>
            <a:r>
              <a:rPr lang="en-US" sz="1600" dirty="0"/>
              <a:t>which may provide better accuracy for nuanced symptom-disease relationships.</a:t>
            </a:r>
          </a:p>
          <a:p>
            <a:endParaRPr lang="en-US" sz="1600" dirty="0"/>
          </a:p>
          <a:p>
            <a:r>
              <a:rPr lang="en-US" sz="1600" b="1" dirty="0"/>
              <a:t>Integrate Real-Time Data</a:t>
            </a:r>
          </a:p>
          <a:p>
            <a:pPr marL="285750" indent="-285750">
              <a:buFont typeface="Arial" panose="020B0604020202020204" pitchFamily="34" charset="0"/>
              <a:buChar char="•"/>
            </a:pPr>
            <a:r>
              <a:rPr lang="en-US" sz="1600" dirty="0"/>
              <a:t> Incorporate Clinical Data: Develop functionalities that allow the application to</a:t>
            </a:r>
          </a:p>
          <a:p>
            <a:r>
              <a:rPr lang="en-US" sz="1600" dirty="0"/>
              <a:t>integrate with electronic health records (EHRs) to access comprehensive patient</a:t>
            </a:r>
          </a:p>
          <a:p>
            <a:r>
              <a:rPr lang="en-US" sz="1600" dirty="0"/>
              <a:t>histories, lab results, and imaging data. This would provide a more holistic view of</a:t>
            </a:r>
          </a:p>
          <a:p>
            <a:r>
              <a:rPr lang="en-US" sz="1600" dirty="0"/>
              <a:t>the user's health.</a:t>
            </a:r>
          </a:p>
          <a:p>
            <a:endParaRPr lang="en-IN" sz="1600" dirty="0"/>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7A140C8-CA31-DF88-193F-579CFFBBE27C}"/>
              </a:ext>
            </a:extLst>
          </p:cNvPr>
          <p:cNvSpPr txBox="1"/>
          <p:nvPr/>
        </p:nvSpPr>
        <p:spPr>
          <a:xfrm>
            <a:off x="311700" y="1017725"/>
            <a:ext cx="8436925" cy="3539430"/>
          </a:xfrm>
          <a:prstGeom prst="rect">
            <a:avLst/>
          </a:prstGeom>
          <a:noFill/>
        </p:spPr>
        <p:txBody>
          <a:bodyPr wrap="none" rtlCol="0">
            <a:spAutoFit/>
          </a:bodyPr>
          <a:lstStyle/>
          <a:p>
            <a:pPr algn="just"/>
            <a:r>
              <a:rPr lang="en-US" dirty="0"/>
              <a:t>	</a:t>
            </a:r>
            <a:r>
              <a:rPr lang="en-US" sz="1600" dirty="0"/>
              <a:t>This project focuses on developing a Personalized Treatment Recommendations</a:t>
            </a:r>
          </a:p>
          <a:p>
            <a:pPr algn="just"/>
            <a:r>
              <a:rPr lang="en-US" sz="1600" dirty="0"/>
              <a:t>Web Application that empowers users with accessible, reliable health information and early</a:t>
            </a:r>
          </a:p>
          <a:p>
            <a:pPr algn="just"/>
            <a:r>
              <a:rPr lang="en-US" sz="1600" dirty="0"/>
              <a:t>insights into potential health concerns. The application addresses the need for accurate,</a:t>
            </a:r>
          </a:p>
          <a:p>
            <a:pPr algn="just"/>
            <a:r>
              <a:rPr lang="en-US" sz="1600" dirty="0"/>
              <a:t>preliminary health guidance for individuals experiencing symptoms. Leveraging the</a:t>
            </a:r>
          </a:p>
          <a:p>
            <a:pPr algn="just"/>
            <a:r>
              <a:rPr lang="en-US" sz="1600" dirty="0"/>
              <a:t>increasing relevance of remote healthcare, the platform provides a quick and user-friendly</a:t>
            </a:r>
          </a:p>
          <a:p>
            <a:pPr algn="just"/>
            <a:r>
              <a:rPr lang="en-US" sz="1600" dirty="0"/>
              <a:t>tool for symptom analysis to support proactive health decisions.</a:t>
            </a:r>
          </a:p>
          <a:p>
            <a:pPr algn="just"/>
            <a:r>
              <a:rPr lang="en-US" sz="1600" dirty="0"/>
              <a:t>	The main objectives of the project included creating an intuitive platform for</a:t>
            </a:r>
          </a:p>
          <a:p>
            <a:pPr algn="just"/>
            <a:r>
              <a:rPr lang="en-US" sz="1600" dirty="0"/>
              <a:t>symptom entry, employing a Decision Tree Classifier to predict possible diseases, and</a:t>
            </a:r>
          </a:p>
          <a:p>
            <a:pPr algn="just"/>
            <a:r>
              <a:rPr lang="en-US" sz="1600" dirty="0"/>
              <a:t>offering comprehensive health information, such as condition details, preventive measures,</a:t>
            </a:r>
          </a:p>
          <a:p>
            <a:pPr algn="just"/>
            <a:r>
              <a:rPr lang="en-US" sz="1600" dirty="0"/>
              <a:t>and lifestyle advice. Built with a Flask-based framework, the application successfully</a:t>
            </a:r>
          </a:p>
          <a:p>
            <a:pPr algn="just"/>
            <a:r>
              <a:rPr lang="en-US" sz="1600" dirty="0"/>
              <a:t>delivers accurate symptom-based predictions, providing meaningful health insights and</a:t>
            </a:r>
          </a:p>
          <a:p>
            <a:pPr algn="just"/>
            <a:r>
              <a:rPr lang="en-US" sz="1600" dirty="0"/>
              <a:t>fostering health awareness. Future enhancements may include expanding the dataset,</a:t>
            </a:r>
          </a:p>
          <a:p>
            <a:pPr algn="just"/>
            <a:r>
              <a:rPr lang="en-US" sz="1600" dirty="0"/>
              <a:t>integrating real-time data, and adopting advanced predictive models to improve accuracy</a:t>
            </a:r>
          </a:p>
          <a:p>
            <a:pPr algn="just"/>
            <a:r>
              <a:rPr lang="en-US" sz="1600" dirty="0"/>
              <a:t>and accessibility in remote healthcare</a:t>
            </a:r>
            <a:endParaRPr lang="en-IN" sz="1600" dirty="0"/>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D60450-850C-605C-42CB-DC175E2EC41C}"/>
              </a:ext>
            </a:extLst>
          </p:cNvPr>
          <p:cNvSpPr txBox="1"/>
          <p:nvPr/>
        </p:nvSpPr>
        <p:spPr>
          <a:xfrm>
            <a:off x="430170" y="1182624"/>
            <a:ext cx="8283660" cy="2062103"/>
          </a:xfrm>
          <a:prstGeom prst="rect">
            <a:avLst/>
          </a:prstGeom>
          <a:noFill/>
        </p:spPr>
        <p:txBody>
          <a:bodyPr wrap="square" rtlCol="0">
            <a:spAutoFit/>
          </a:bodyPr>
          <a:lstStyle/>
          <a:p>
            <a:r>
              <a:rPr lang="en-US" sz="1600" dirty="0"/>
              <a:t>	Build AI systems for analyzing patient symptoms data to provide personalized treatment, and recommendations and improve patient outcomes with Flask and Machine Learning The problem being addressed by this project is the lack of accessible, timely, and reliable health information for individuals experiencing symptoms but unable to immediately consult healthcare professionals. Many people face situations where they experience symptoms and want quick insights into what these symptoms could signify, yet they often struggle to find accurate resources or distinguish between potential illnesses due to overlapping symptoms.</a:t>
            </a:r>
            <a:endParaRPr lang="en-IN" sz="1600"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01D3CCA-FF73-326A-45C4-00AAEA60FF31}"/>
              </a:ext>
            </a:extLst>
          </p:cNvPr>
          <p:cNvSpPr txBox="1"/>
          <p:nvPr/>
        </p:nvSpPr>
        <p:spPr>
          <a:xfrm>
            <a:off x="311700" y="1017725"/>
            <a:ext cx="10152138" cy="3046988"/>
          </a:xfrm>
          <a:prstGeom prst="rect">
            <a:avLst/>
          </a:prstGeom>
          <a:noFill/>
        </p:spPr>
        <p:txBody>
          <a:bodyPr wrap="none" rtlCol="0">
            <a:spAutoFit/>
          </a:bodyPr>
          <a:lstStyle/>
          <a:p>
            <a:r>
              <a:rPr lang="en-US" sz="1600" dirty="0"/>
              <a:t>	Develop a user-friendly web application that allows individuals to input symptoms and</a:t>
            </a:r>
          </a:p>
          <a:p>
            <a:r>
              <a:rPr lang="en-US" sz="1600" dirty="0"/>
              <a:t>receive reliable, AI-driven predictions of potential illnesses, enhancing access to preliminary</a:t>
            </a:r>
          </a:p>
          <a:p>
            <a:r>
              <a:rPr lang="en-US" sz="1600" dirty="0"/>
              <a:t>health information Implement a Decision Tree Classifier model trained on symptom-disease data to accurately</a:t>
            </a:r>
          </a:p>
          <a:p>
            <a:r>
              <a:rPr lang="en-US" sz="1600" dirty="0"/>
              <a:t>predict possible diagnoses based on user-provided symptoms.</a:t>
            </a:r>
          </a:p>
          <a:p>
            <a:endParaRPr lang="en-US" sz="1600" dirty="0"/>
          </a:p>
          <a:p>
            <a:r>
              <a:rPr lang="en-US" sz="1600" dirty="0"/>
              <a:t>Offer users not only a diagnosis but also additional information about the predicted disease,</a:t>
            </a:r>
          </a:p>
          <a:p>
            <a:r>
              <a:rPr lang="en-US" sz="1600" dirty="0"/>
              <a:t>including descriptions, recommended precautions, medication advice, dietary suggestions,</a:t>
            </a:r>
          </a:p>
          <a:p>
            <a:r>
              <a:rPr lang="en-US" sz="1600" dirty="0"/>
              <a:t>and workout tips to support informed health decisions</a:t>
            </a:r>
          </a:p>
          <a:p>
            <a:endParaRPr lang="en-US" sz="1600" dirty="0"/>
          </a:p>
          <a:p>
            <a:r>
              <a:rPr lang="en-US" sz="1600" dirty="0"/>
              <a:t>Enhance the reach and effectiveness of remote healthcare by providing an accessible tool</a:t>
            </a:r>
          </a:p>
          <a:p>
            <a:r>
              <a:rPr lang="en-US" sz="1600" dirty="0"/>
              <a:t>that can support telemedicine consultations and serve as a preliminary diagnostic aid in</a:t>
            </a:r>
          </a:p>
          <a:p>
            <a:r>
              <a:rPr lang="en-US" sz="1600" dirty="0"/>
              <a:t>remote or underserved areas</a:t>
            </a:r>
            <a:endParaRPr lang="en-IN" sz="1600" dirty="0"/>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7E4C714E-6757-97D4-02E4-CD5534A76F2C}"/>
              </a:ext>
            </a:extLst>
          </p:cNvPr>
          <p:cNvPicPr>
            <a:picLocks noChangeAspect="1"/>
          </p:cNvPicPr>
          <p:nvPr/>
        </p:nvPicPr>
        <p:blipFill>
          <a:blip r:embed="rId2"/>
          <a:stretch>
            <a:fillRect/>
          </a:stretch>
        </p:blipFill>
        <p:spPr>
          <a:xfrm>
            <a:off x="978897" y="1017588"/>
            <a:ext cx="6405917" cy="3530028"/>
          </a:xfrm>
          <a:prstGeom prst="rect">
            <a:avLst/>
          </a:prstGeom>
        </p:spPr>
      </p:pic>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IMG_4200.mp4">
            <a:hlinkClick r:id="" action="ppaction://media"/>
            <a:extLst>
              <a:ext uri="{FF2B5EF4-FFF2-40B4-BE49-F238E27FC236}">
                <a16:creationId xmlns:a16="http://schemas.microsoft.com/office/drawing/2014/main" id="{2B3F8214-B75B-511D-30A1-16CEBE6079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6698"/>
            <a:ext cx="9144000" cy="4485579"/>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IMG_4199">
            <a:hlinkClick r:id="" action="ppaction://media"/>
            <a:extLst>
              <a:ext uri="{FF2B5EF4-FFF2-40B4-BE49-F238E27FC236}">
                <a16:creationId xmlns:a16="http://schemas.microsoft.com/office/drawing/2014/main" id="{019B06E1-21E6-116B-7BC2-F732AE0EED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82203"/>
            <a:ext cx="9144000" cy="416493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7657EC1-FC2D-751E-AACB-515FF9B2645B}"/>
              </a:ext>
            </a:extLst>
          </p:cNvPr>
          <p:cNvSpPr txBox="1"/>
          <p:nvPr/>
        </p:nvSpPr>
        <p:spPr>
          <a:xfrm>
            <a:off x="210947" y="1219200"/>
            <a:ext cx="8491427" cy="1569660"/>
          </a:xfrm>
          <a:prstGeom prst="rect">
            <a:avLst/>
          </a:prstGeom>
          <a:noFill/>
        </p:spPr>
        <p:txBody>
          <a:bodyPr wrap="none" rtlCol="0">
            <a:spAutoFit/>
          </a:bodyPr>
          <a:lstStyle/>
          <a:p>
            <a:pPr algn="just"/>
            <a:r>
              <a:rPr lang="en-US" sz="1600" dirty="0"/>
              <a:t>	The Symptom-Based Disease Diagnosis Web Application represents a significant</a:t>
            </a:r>
          </a:p>
          <a:p>
            <a:pPr algn="just"/>
            <a:r>
              <a:rPr lang="en-US" sz="1600" dirty="0"/>
              <a:t>advancement in the intersection of technology and healthcare, providing users with an</a:t>
            </a:r>
          </a:p>
          <a:p>
            <a:pPr algn="just"/>
            <a:r>
              <a:rPr lang="en-US" sz="1600" dirty="0"/>
              <a:t>innovative tool for understanding their health concerns. By leveraging machine learning</a:t>
            </a:r>
          </a:p>
          <a:p>
            <a:pPr algn="just"/>
            <a:r>
              <a:rPr lang="en-US" sz="1600" dirty="0"/>
              <a:t>techniques, particularly a Decision Tree Classifier, the application offers quick and</a:t>
            </a:r>
          </a:p>
          <a:p>
            <a:pPr algn="just"/>
            <a:r>
              <a:rPr lang="en-US" sz="1600" dirty="0"/>
              <a:t>accessible predictions based on reported symptoms, empowering individuals to make</a:t>
            </a:r>
          </a:p>
          <a:p>
            <a:pPr algn="just"/>
            <a:r>
              <a:rPr lang="en-US" sz="1600" dirty="0"/>
              <a:t>informed decisions about their health.</a:t>
            </a:r>
            <a:endParaRPr lang="en-IN" sz="1600" dirty="0"/>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TotalTime>
  <Words>692</Words>
  <Application>Microsoft Office PowerPoint</Application>
  <PresentationFormat>On-screen Show (16:9)</PresentationFormat>
  <Paragraphs>81</Paragraphs>
  <Slides>11</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Tamil Ram Ganesan</cp:lastModifiedBy>
  <cp:revision>7</cp:revision>
  <dcterms:modified xsi:type="dcterms:W3CDTF">2024-11-13T10:51:45Z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